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5" r:id="rId3"/>
    <p:sldId id="258" r:id="rId4"/>
    <p:sldId id="260" r:id="rId5"/>
    <p:sldId id="261" r:id="rId6"/>
    <p:sldId id="263" r:id="rId7"/>
    <p:sldId id="270" r:id="rId8"/>
    <p:sldId id="264" r:id="rId9"/>
    <p:sldId id="259" r:id="rId10"/>
    <p:sldId id="275" r:id="rId11"/>
    <p:sldId id="266" r:id="rId12"/>
    <p:sldId id="267" r:id="rId13"/>
    <p:sldId id="269" r:id="rId14"/>
    <p:sldId id="273" r:id="rId15"/>
    <p:sldId id="274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20325-6FED-0099-A66A-F4A8544ADA9B}" v="41" dt="2025-01-08T13:30:00.102"/>
    <p1510:client id="{8066ECFA-F231-2D89-CAD5-51B6A63A7740}" v="10" dt="2025-01-09T10:48:13.427"/>
    <p1510:client id="{8CE3F2F0-A044-574F-64F9-54660C4BFEDC}" v="923" dt="2025-01-09T09:08:43.311"/>
    <p1510:client id="{9B03ED9D-5324-119A-4C3C-45DBC40955FB}" v="238" dt="2025-01-08T19:27:41.916"/>
    <p1510:client id="{C299EF13-CD06-0D64-6632-1CECB688D143}" v="82" dt="2025-01-08T12:14:42.793"/>
    <p1510:client id="{D2F6F898-B95D-E785-D439-FAB5B5AFA8C9}" v="70" dt="2025-01-09T09:07:20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1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KujneiSs8" TargetMode="External"/><Relationship Id="rId2" Type="http://schemas.openxmlformats.org/officeDocument/2006/relationships/hyperlink" Target="https://doi.org/10.52242/gatesol.16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dles.n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505F40-D149-43ED-AF99-35E23BCA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754376"/>
          </a:xfrm>
        </p:spPr>
        <p:txBody>
          <a:bodyPr>
            <a:normAutofit/>
          </a:bodyPr>
          <a:lstStyle/>
          <a:p>
            <a:r>
              <a:rPr lang="de-DE"/>
              <a:t>Creatieve werkvormen in de NT2 les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err="1"/>
              <a:t>Muziek</a:t>
            </a:r>
            <a:r>
              <a:rPr lang="de-DE"/>
              <a:t> en </a:t>
            </a:r>
            <a:r>
              <a:rPr lang="de-DE" err="1"/>
              <a:t>drama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942EAFCE-8972-9519-5AA9-2D0F3A11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26" r="-7" b="8056"/>
          <a:stretch/>
        </p:blipFill>
        <p:spPr>
          <a:xfrm>
            <a:off x="4734540" y="816798"/>
            <a:ext cx="6743085" cy="26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2CBA78-0A60-BFA9-1DC0-8EB7FD4F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40" y="244882"/>
            <a:ext cx="3841634" cy="1167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Drama</a:t>
            </a:r>
            <a:endParaRPr lang="nl-NL"/>
          </a:p>
        </p:txBody>
      </p:sp>
      <p:pic>
        <p:nvPicPr>
          <p:cNvPr id="4" name="Afbeelding 3" descr="Afbeelding met clipart, tekening, tekenfilm, Tekenfilm&#10;&#10;Automatisch gegenereerde beschrijving">
            <a:extLst>
              <a:ext uri="{FF2B5EF4-FFF2-40B4-BE49-F238E27FC236}">
                <a16:creationId xmlns:a16="http://schemas.microsoft.com/office/drawing/2014/main" id="{AA25339A-BB2B-CAF1-5511-C4A87160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94" y="643234"/>
            <a:ext cx="4525730" cy="559987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E63323-08F4-8991-7104-8AE99C1E7A30}"/>
              </a:ext>
            </a:extLst>
          </p:cNvPr>
          <p:cNvSpPr txBox="1"/>
          <p:nvPr/>
        </p:nvSpPr>
        <p:spPr>
          <a:xfrm>
            <a:off x="-3774" y="3184189"/>
            <a:ext cx="6773002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  <a:p>
            <a:endParaRPr lang="nl-NL"/>
          </a:p>
          <a:p>
            <a:pPr marL="285750" indent="-285750"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Hola, </a:t>
            </a:r>
            <a:r>
              <a:rPr lang="nl-NL" sz="2400" err="1">
                <a:ea typeface="+mn-lt"/>
                <a:cs typeface="+mn-lt"/>
              </a:rPr>
              <a:t>soy</a:t>
            </a:r>
            <a:r>
              <a:rPr lang="nl-NL" sz="2400">
                <a:ea typeface="+mn-lt"/>
                <a:cs typeface="+mn-lt"/>
              </a:rPr>
              <a:t> el </a:t>
            </a:r>
            <a:r>
              <a:rPr lang="nl-NL" sz="2400" err="1">
                <a:ea typeface="+mn-lt"/>
                <a:cs typeface="+mn-lt"/>
              </a:rPr>
              <a:t>padre</a:t>
            </a:r>
            <a:r>
              <a:rPr lang="nl-NL" sz="2400">
                <a:ea typeface="+mn-lt"/>
                <a:cs typeface="+mn-lt"/>
              </a:rPr>
              <a:t>. Mi </a:t>
            </a:r>
            <a:r>
              <a:rPr lang="nl-NL" sz="2400" err="1">
                <a:ea typeface="+mn-lt"/>
                <a:cs typeface="+mn-lt"/>
              </a:rPr>
              <a:t>marcador</a:t>
            </a:r>
            <a:r>
              <a:rPr lang="nl-NL" sz="2400">
                <a:ea typeface="+mn-lt"/>
                <a:cs typeface="+mn-lt"/>
              </a:rPr>
              <a:t> es </a:t>
            </a:r>
            <a:r>
              <a:rPr lang="nl-NL" sz="2400" b="1" err="1">
                <a:solidFill>
                  <a:srgbClr val="0070C0"/>
                </a:solidFill>
                <a:ea typeface="+mn-lt"/>
                <a:cs typeface="+mn-lt"/>
              </a:rPr>
              <a:t>azul</a:t>
            </a:r>
            <a:r>
              <a:rPr lang="nl-NL" sz="2400" b="1">
                <a:solidFill>
                  <a:srgbClr val="0070C0"/>
                </a:solidFill>
                <a:ea typeface="+mn-lt"/>
                <a:cs typeface="+mn-lt"/>
              </a:rPr>
              <a:t>.</a:t>
            </a:r>
            <a:endParaRPr lang="nl-NL" sz="24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Hola, </a:t>
            </a:r>
            <a:r>
              <a:rPr lang="nl-NL" sz="2400" err="1">
                <a:ea typeface="+mn-lt"/>
                <a:cs typeface="+mn-lt"/>
              </a:rPr>
              <a:t>soy</a:t>
            </a:r>
            <a:r>
              <a:rPr lang="nl-NL" sz="2400">
                <a:ea typeface="+mn-lt"/>
                <a:cs typeface="+mn-lt"/>
              </a:rPr>
              <a:t> la </a:t>
            </a:r>
            <a:r>
              <a:rPr lang="nl-NL" sz="2400" err="1">
                <a:ea typeface="+mn-lt"/>
                <a:cs typeface="+mn-lt"/>
              </a:rPr>
              <a:t>hija</a:t>
            </a:r>
            <a:r>
              <a:rPr lang="nl-NL" sz="2400">
                <a:ea typeface="+mn-lt"/>
                <a:cs typeface="+mn-lt"/>
              </a:rPr>
              <a:t>.  Mi </a:t>
            </a:r>
            <a:r>
              <a:rPr lang="nl-NL" sz="2400" err="1">
                <a:ea typeface="+mn-lt"/>
                <a:cs typeface="+mn-lt"/>
              </a:rPr>
              <a:t>marcador</a:t>
            </a:r>
            <a:r>
              <a:rPr lang="nl-NL" sz="2400">
                <a:ea typeface="+mn-lt"/>
                <a:cs typeface="+mn-lt"/>
              </a:rPr>
              <a:t> es </a:t>
            </a:r>
            <a:r>
              <a:rPr lang="nl-NL" sz="2400">
                <a:solidFill>
                  <a:srgbClr val="FFFF00"/>
                </a:solidFill>
                <a:ea typeface="+mn-lt"/>
                <a:cs typeface="+mn-lt"/>
              </a:rPr>
              <a:t>amarillo</a:t>
            </a:r>
            <a:r>
              <a:rPr lang="nl-NL" sz="240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Hola, </a:t>
            </a:r>
            <a:r>
              <a:rPr lang="nl-NL" sz="2400" err="1">
                <a:ea typeface="+mn-lt"/>
                <a:cs typeface="+mn-lt"/>
              </a:rPr>
              <a:t>soy</a:t>
            </a:r>
            <a:r>
              <a:rPr lang="nl-NL" sz="2400">
                <a:ea typeface="+mn-lt"/>
                <a:cs typeface="+mn-lt"/>
              </a:rPr>
              <a:t> el </a:t>
            </a:r>
            <a:r>
              <a:rPr lang="nl-NL" sz="2400" err="1">
                <a:ea typeface="+mn-lt"/>
                <a:cs typeface="+mn-lt"/>
              </a:rPr>
              <a:t>hijo</a:t>
            </a:r>
            <a:r>
              <a:rPr lang="nl-NL" sz="2400">
                <a:ea typeface="+mn-lt"/>
                <a:cs typeface="+mn-lt"/>
              </a:rPr>
              <a:t>. Mi </a:t>
            </a:r>
            <a:r>
              <a:rPr lang="nl-NL" sz="2400" err="1">
                <a:ea typeface="+mn-lt"/>
                <a:cs typeface="+mn-lt"/>
              </a:rPr>
              <a:t>marcador</a:t>
            </a:r>
            <a:r>
              <a:rPr lang="nl-NL" sz="2400">
                <a:ea typeface="+mn-lt"/>
                <a:cs typeface="+mn-lt"/>
              </a:rPr>
              <a:t> es </a:t>
            </a:r>
            <a:r>
              <a:rPr lang="nl-NL" sz="2400" err="1">
                <a:solidFill>
                  <a:schemeClr val="accent6"/>
                </a:solidFill>
                <a:ea typeface="+mn-lt"/>
                <a:cs typeface="+mn-lt"/>
              </a:rPr>
              <a:t>verde</a:t>
            </a:r>
            <a:r>
              <a:rPr lang="nl-NL" sz="2400">
                <a:ea typeface="+mn-lt"/>
                <a:cs typeface="+mn-lt"/>
              </a:rPr>
              <a:t>.</a:t>
            </a:r>
            <a:endParaRPr lang="nl-NL" sz="2400"/>
          </a:p>
          <a:p>
            <a:pPr marL="285750" indent="-285750">
              <a:buFont typeface="Arial"/>
              <a:buChar char="•"/>
            </a:pPr>
            <a:r>
              <a:rPr lang="nl-NL" sz="2400">
                <a:ea typeface="+mn-lt"/>
                <a:cs typeface="+mn-lt"/>
              </a:rPr>
              <a:t>Hola, </a:t>
            </a:r>
            <a:r>
              <a:rPr lang="nl-NL" sz="2400" err="1">
                <a:ea typeface="+mn-lt"/>
                <a:cs typeface="+mn-lt"/>
              </a:rPr>
              <a:t>soy</a:t>
            </a:r>
            <a:r>
              <a:rPr lang="nl-NL" sz="2400">
                <a:ea typeface="+mn-lt"/>
                <a:cs typeface="+mn-lt"/>
              </a:rPr>
              <a:t> la </a:t>
            </a:r>
            <a:r>
              <a:rPr lang="nl-NL" sz="2400" err="1">
                <a:ea typeface="+mn-lt"/>
                <a:cs typeface="+mn-lt"/>
              </a:rPr>
              <a:t>madre</a:t>
            </a:r>
            <a:r>
              <a:rPr lang="nl-NL" sz="2400">
                <a:ea typeface="+mn-lt"/>
                <a:cs typeface="+mn-lt"/>
              </a:rPr>
              <a:t>. Mi </a:t>
            </a:r>
            <a:r>
              <a:rPr lang="nl-NL" sz="2400" err="1">
                <a:ea typeface="+mn-lt"/>
                <a:cs typeface="+mn-lt"/>
              </a:rPr>
              <a:t>marcador</a:t>
            </a:r>
            <a:r>
              <a:rPr lang="nl-NL" sz="2400">
                <a:ea typeface="+mn-lt"/>
                <a:cs typeface="+mn-lt"/>
              </a:rPr>
              <a:t> es  </a:t>
            </a:r>
            <a:r>
              <a:rPr lang="nl-NL" sz="2400" err="1">
                <a:solidFill>
                  <a:schemeClr val="accent1"/>
                </a:solidFill>
                <a:ea typeface="+mn-lt"/>
                <a:cs typeface="+mn-lt"/>
              </a:rPr>
              <a:t>rojo</a:t>
            </a:r>
            <a:r>
              <a:rPr lang="nl-NL" sz="2400">
                <a:ea typeface="+mn-lt"/>
                <a:cs typeface="+mn-lt"/>
              </a:rPr>
              <a:t>.</a:t>
            </a:r>
            <a:endParaRPr lang="nl-NL" sz="2400"/>
          </a:p>
          <a:p>
            <a:endParaRPr lang="nl-NL"/>
          </a:p>
          <a:p>
            <a:endParaRPr lang="nl-NL"/>
          </a:p>
          <a:p>
            <a:r>
              <a:rPr lang="nl-NL" sz="2000" cap="all"/>
              <a:t>Spelen maar!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7" name="Afbeelding 6" descr="Angry ">
            <a:extLst>
              <a:ext uri="{FF2B5EF4-FFF2-40B4-BE49-F238E27FC236}">
                <a16:creationId xmlns:a16="http://schemas.microsoft.com/office/drawing/2014/main" id="{5648D07D-D9BD-5BC5-AE73-2983B0B0D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902677" cy="902677"/>
          </a:xfrm>
          <a:prstGeom prst="rect">
            <a:avLst/>
          </a:prstGeom>
        </p:spPr>
      </p:pic>
      <p:pic>
        <p:nvPicPr>
          <p:cNvPr id="9" name="Afbeelding 8" descr="Emoji">
            <a:extLst>
              <a:ext uri="{FF2B5EF4-FFF2-40B4-BE49-F238E27FC236}">
                <a16:creationId xmlns:a16="http://schemas.microsoft.com/office/drawing/2014/main" id="{39EAC66A-545D-A728-1DE9-D96E47F1D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30" y="1588477"/>
            <a:ext cx="902677" cy="879231"/>
          </a:xfrm>
          <a:prstGeom prst="rect">
            <a:avLst/>
          </a:prstGeom>
        </p:spPr>
      </p:pic>
      <p:pic>
        <p:nvPicPr>
          <p:cNvPr id="11" name="Afbeelding 10" descr="Happy">
            <a:extLst>
              <a:ext uri="{FF2B5EF4-FFF2-40B4-BE49-F238E27FC236}">
                <a16:creationId xmlns:a16="http://schemas.microsoft.com/office/drawing/2014/main" id="{969DC7D4-D882-D8AF-3A50-C034C8EA1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723" y="1588477"/>
            <a:ext cx="973015" cy="914401"/>
          </a:xfrm>
          <a:prstGeom prst="rect">
            <a:avLst/>
          </a:prstGeom>
        </p:spPr>
      </p:pic>
      <p:pic>
        <p:nvPicPr>
          <p:cNvPr id="13" name="Afbeelding 12" descr="Sick">
            <a:extLst>
              <a:ext uri="{FF2B5EF4-FFF2-40B4-BE49-F238E27FC236}">
                <a16:creationId xmlns:a16="http://schemas.microsoft.com/office/drawing/2014/main" id="{8CCF558D-E96F-02B6-39DA-34F9DC2F3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246" y="1588477"/>
            <a:ext cx="914401" cy="90267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14E65D0-1DEE-56C6-CB34-D62A78A8A171}"/>
              </a:ext>
            </a:extLst>
          </p:cNvPr>
          <p:cNvSpPr txBox="1"/>
          <p:nvPr/>
        </p:nvSpPr>
        <p:spPr>
          <a:xfrm>
            <a:off x="155882" y="2813749"/>
            <a:ext cx="46813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Boos     Bang         Blij            Verdrietig</a:t>
            </a:r>
          </a:p>
        </p:txBody>
      </p:sp>
    </p:spTree>
    <p:extLst>
      <p:ext uri="{BB962C8B-B14F-4D97-AF65-F5344CB8AC3E}">
        <p14:creationId xmlns:p14="http://schemas.microsoft.com/office/powerpoint/2010/main" val="82426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E729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7C8ECD-F077-0380-2453-71DBE8E2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nl-NL" sz="3100"/>
              <a:t>Theater, drama of rollenspel?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BCE98F-4A55-AD93-A813-3F380DF9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l-NL" sz="2000"/>
          </a:p>
          <a:p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endParaRPr lang="nl-NL" sz="2000"/>
          </a:p>
          <a:p>
            <a:pPr marL="0" indent="0">
              <a:buNone/>
            </a:pPr>
            <a:endParaRPr lang="nl-NL" sz="20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FADA27-E3E5-8BA6-3DAB-04E6CA9DD699}"/>
              </a:ext>
            </a:extLst>
          </p:cNvPr>
          <p:cNvSpPr txBox="1"/>
          <p:nvPr/>
        </p:nvSpPr>
        <p:spPr>
          <a:xfrm>
            <a:off x="6094715" y="2141339"/>
            <a:ext cx="579354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  <a:p>
            <a:pPr marL="285750" indent="-285750">
              <a:buFont typeface="Arial"/>
              <a:buChar char="•"/>
            </a:pPr>
            <a:r>
              <a:rPr lang="nl-NL"/>
              <a:t>Theater: les in het teken van eindproduct: voorstelling</a:t>
            </a:r>
            <a:br>
              <a:rPr lang="nl-NL"/>
            </a:br>
            <a:endParaRPr lang="nl-NL"/>
          </a:p>
          <a:p>
            <a:pPr marL="285750" indent="-285750">
              <a:buFont typeface="Arial"/>
              <a:buChar char="•"/>
            </a:pPr>
            <a:r>
              <a:rPr lang="nl-NL"/>
              <a:t>Drama: binnen een les drama-oefeningen &gt; rollenspel, mime, TPR.</a:t>
            </a:r>
            <a:br>
              <a:rPr lang="nl-NL"/>
            </a:br>
            <a:endParaRPr lang="nl-NL"/>
          </a:p>
          <a:p>
            <a:pPr marL="285750" indent="-285750">
              <a:buFont typeface="Arial"/>
              <a:buChar char="•"/>
            </a:pPr>
            <a:r>
              <a:rPr lang="nl-NL"/>
              <a:t>Rollenspel: een situatie uit de praktijk (na)spelen</a:t>
            </a:r>
          </a:p>
        </p:txBody>
      </p:sp>
    </p:spTree>
    <p:extLst>
      <p:ext uri="{BB962C8B-B14F-4D97-AF65-F5344CB8AC3E}">
        <p14:creationId xmlns:p14="http://schemas.microsoft.com/office/powerpoint/2010/main" val="324963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66CC16-CBD2-DF1B-701A-7CFE09F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nl-NL"/>
              <a:t>Voordelen drama in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26530-4CC1-2244-AF26-B5BA430D3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2000"/>
              <a:t>Veilige omgeving</a:t>
            </a:r>
          </a:p>
          <a:p>
            <a:r>
              <a:rPr lang="nl-NL" sz="2000"/>
              <a:t>Context</a:t>
            </a:r>
          </a:p>
          <a:p>
            <a:r>
              <a:rPr lang="nl-NL" sz="2000"/>
              <a:t>Woordenschat en spreken/uitspraak/intonatie</a:t>
            </a:r>
          </a:p>
          <a:p>
            <a:r>
              <a:rPr lang="nl-NL" sz="2000"/>
              <a:t>Motivatie: Eigen maken</a:t>
            </a:r>
          </a:p>
          <a:p>
            <a:r>
              <a:rPr lang="nl-NL" sz="2000"/>
              <a:t>Plezier/Ontspanning/Humor</a:t>
            </a:r>
          </a:p>
          <a:p>
            <a:r>
              <a:rPr lang="nl-NL" sz="2000"/>
              <a:t>Energizer</a:t>
            </a:r>
          </a:p>
          <a:p>
            <a:r>
              <a:rPr lang="nl-NL" sz="2000"/>
              <a:t>Groepsgevoel</a:t>
            </a:r>
          </a:p>
          <a:p>
            <a:r>
              <a:rPr lang="nl-NL" sz="2000"/>
              <a:t>Consolideren (herhalen)</a:t>
            </a:r>
          </a:p>
          <a:p>
            <a:r>
              <a:rPr lang="nl-NL" sz="2000"/>
              <a:t>Differentiëren</a:t>
            </a: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</p:txBody>
      </p:sp>
      <p:pic>
        <p:nvPicPr>
          <p:cNvPr id="15" name="Picture 14" descr="Houten figuur">
            <a:extLst>
              <a:ext uri="{FF2B5EF4-FFF2-40B4-BE49-F238E27FC236}">
                <a16:creationId xmlns:a16="http://schemas.microsoft.com/office/drawing/2014/main" id="{7BDA69B8-9150-1520-E113-DDEF6563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553" b="-3"/>
          <a:stretch/>
        </p:blipFill>
        <p:spPr>
          <a:xfrm>
            <a:off x="6800986" y="777703"/>
            <a:ext cx="4747547" cy="53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B5D58-9A86-FDB3-A52C-BB577C3C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36" y="78658"/>
            <a:ext cx="3978442" cy="1631950"/>
          </a:xfrm>
        </p:spPr>
        <p:txBody>
          <a:bodyPr anchor="b">
            <a:normAutofit/>
          </a:bodyPr>
          <a:lstStyle/>
          <a:p>
            <a:r>
              <a:rPr lang="nl-NL" sz="3600"/>
              <a:t>Voorbeelden drama in de les</a:t>
            </a:r>
          </a:p>
        </p:txBody>
      </p:sp>
      <p:pic>
        <p:nvPicPr>
          <p:cNvPr id="16" name="Graphic 15" descr="Toneel">
            <a:extLst>
              <a:ext uri="{FF2B5EF4-FFF2-40B4-BE49-F238E27FC236}">
                <a16:creationId xmlns:a16="http://schemas.microsoft.com/office/drawing/2014/main" id="{3142EA97-AC26-5440-BB15-2894AAD5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4D8527-D270-6779-4503-9739C22D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865" y="891837"/>
            <a:ext cx="5589527" cy="5358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000">
              <a:latin typeface="Century Gothic"/>
              <a:cs typeface="Arial"/>
            </a:endParaRPr>
          </a:p>
          <a:p>
            <a:r>
              <a:rPr lang="nl-NL" sz="2000">
                <a:latin typeface="Century Gothic"/>
                <a:cs typeface="Arial"/>
              </a:rPr>
              <a:t>Bij een communicatieve benadering (ABC</a:t>
            </a:r>
            <a:r>
              <a:rPr lang="nl-NL" sz="2000" b="1">
                <a:latin typeface="Century Gothic"/>
                <a:cs typeface="Arial"/>
              </a:rPr>
              <a:t>D</a:t>
            </a:r>
            <a:r>
              <a:rPr lang="nl-NL" sz="2000">
                <a:latin typeface="Century Gothic"/>
                <a:cs typeface="Arial"/>
              </a:rPr>
              <a:t>): </a:t>
            </a:r>
            <a:br>
              <a:rPr lang="nl-NL" sz="2000">
                <a:latin typeface="Century Gothic"/>
                <a:cs typeface="Arial"/>
              </a:rPr>
            </a:br>
            <a:r>
              <a:rPr lang="nl-NL" sz="2000">
                <a:latin typeface="Century Gothic"/>
                <a:cs typeface="Arial"/>
              </a:rPr>
              <a:t>Aanbod: woordenschat: woorden uitbeelden (TPR) en rollenspel tussen 2 cursisten over het weer (spreken), </a:t>
            </a:r>
            <a:r>
              <a:rPr lang="nl-NL" sz="2100">
                <a:latin typeface="Century Gothic"/>
                <a:cs typeface="Arial"/>
              </a:rPr>
              <a:t>een lied uitbeelden (luisteren)</a:t>
            </a:r>
            <a:br>
              <a:rPr lang="nl-NL" sz="2100">
                <a:latin typeface="Century Gothic"/>
                <a:cs typeface="Arial"/>
              </a:rPr>
            </a:br>
            <a:endParaRPr lang="nl-NL" sz="2100">
              <a:latin typeface="Century Gothic"/>
              <a:cs typeface="Arial"/>
            </a:endParaRPr>
          </a:p>
          <a:p>
            <a:r>
              <a:rPr lang="nl-NL" sz="2000">
                <a:latin typeface="Century Gothic"/>
                <a:cs typeface="Arial"/>
              </a:rPr>
              <a:t>Bij een taakgerichte benadering: Een rollenspel als oefening bij de taak voor een 10-min gesprek op school. </a:t>
            </a:r>
            <a:br>
              <a:rPr lang="nl-NL" sz="2000">
                <a:latin typeface="Century Gothic"/>
                <a:cs typeface="Arial"/>
              </a:rPr>
            </a:br>
            <a:endParaRPr lang="nl-NL" sz="2000">
              <a:latin typeface="Century Gothic"/>
              <a:cs typeface="Arial"/>
            </a:endParaRPr>
          </a:p>
          <a:p>
            <a:r>
              <a:rPr lang="nl-NL" sz="2000">
                <a:latin typeface="Century Gothic"/>
                <a:cs typeface="Arial"/>
              </a:rPr>
              <a:t>Een liedje uitbeelden</a:t>
            </a:r>
            <a:br>
              <a:rPr lang="nl-NL" sz="2000">
                <a:latin typeface="Century Gothic"/>
                <a:cs typeface="Arial"/>
              </a:rPr>
            </a:br>
            <a:endParaRPr lang="nl-NL" sz="2000">
              <a:latin typeface="Century Gothic"/>
              <a:cs typeface="Arial"/>
            </a:endParaRPr>
          </a:p>
          <a:p>
            <a:endParaRPr lang="nl-NL" sz="2000">
              <a:latin typeface="Century Gothic"/>
              <a:cs typeface="Arial"/>
            </a:endParaRPr>
          </a:p>
          <a:p>
            <a:pPr marL="0" indent="0">
              <a:buNone/>
            </a:pPr>
            <a:endParaRPr lang="nl-NL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86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DE546-91E8-D2D8-3671-0424FF65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8862F8-AC04-FB5E-6DB4-2B40D7FD6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1200">
                <a:latin typeface="Calibri"/>
                <a:ea typeface="Calibri"/>
                <a:cs typeface="Calibri"/>
              </a:rPr>
              <a:t>Akkermans, M. (2022) Muziek is een echte bruggenbouwer. </a:t>
            </a:r>
            <a:r>
              <a:rPr lang="nl-NL" sz="1200" i="1">
                <a:latin typeface="Calibri"/>
                <a:ea typeface="Calibri"/>
                <a:cs typeface="Calibri"/>
              </a:rPr>
              <a:t>Les Jaargang 40/nummer 22</a:t>
            </a:r>
            <a:r>
              <a:rPr lang="nl-NL" sz="1200">
                <a:latin typeface="Calibri"/>
                <a:ea typeface="Calibri"/>
                <a:cs typeface="Calibri"/>
              </a:rPr>
              <a:t>3., pp. 26-30.</a:t>
            </a:r>
            <a:endParaRPr lang="nl-NL" sz="1200">
              <a:latin typeface="Calibri"/>
              <a:ea typeface="Calibri"/>
              <a:cs typeface="Arial"/>
            </a:endParaRPr>
          </a:p>
          <a:p>
            <a:r>
              <a:rPr lang="nl-NL" sz="12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Chobert</a:t>
            </a:r>
            <a:r>
              <a:rPr lang="nl-NL" sz="12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, J., &amp; </a:t>
            </a:r>
            <a:r>
              <a:rPr lang="nl-NL" sz="12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Besson</a:t>
            </a:r>
            <a:r>
              <a:rPr lang="nl-NL" sz="12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, M. (2013). Musical expertise </a:t>
            </a:r>
            <a:r>
              <a:rPr lang="nl-NL" sz="12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nl-NL" sz="12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second </a:t>
            </a:r>
            <a:r>
              <a:rPr lang="nl-NL" sz="12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language</a:t>
            </a:r>
            <a:r>
              <a:rPr lang="nl-NL" sz="12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12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learning</a:t>
            </a:r>
            <a:r>
              <a:rPr lang="nl-NL" sz="12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. Brain Sciences, 3(2 )pp. 923–940.</a:t>
            </a:r>
            <a:endParaRPr lang="nl-NL" sz="1200">
              <a:latin typeface="Calibri"/>
              <a:ea typeface="Calibri"/>
              <a:cs typeface="Arial"/>
            </a:endParaRPr>
          </a:p>
          <a:p>
            <a:r>
              <a:rPr lang="en-US" sz="1200">
                <a:latin typeface="Calibri"/>
                <a:ea typeface="Calibri"/>
                <a:cs typeface="Calibri"/>
              </a:rPr>
              <a:t>Cruyssen van der, I. (2018) '</a:t>
            </a:r>
            <a:r>
              <a:rPr lang="en-US" sz="1200" err="1">
                <a:latin typeface="Calibri"/>
                <a:ea typeface="Calibri"/>
                <a:cs typeface="Calibri"/>
              </a:rPr>
              <a:t>Lateralisatie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komt</a:t>
            </a:r>
            <a:r>
              <a:rPr lang="en-US" sz="1200">
                <a:latin typeface="Calibri"/>
                <a:ea typeface="Calibri"/>
                <a:cs typeface="Calibri"/>
              </a:rPr>
              <a:t> met de </a:t>
            </a:r>
            <a:r>
              <a:rPr lang="en-US" sz="1200" err="1">
                <a:latin typeface="Calibri"/>
                <a:ea typeface="Calibri"/>
                <a:cs typeface="Calibri"/>
              </a:rPr>
              <a:t>jaren</a:t>
            </a:r>
            <a:r>
              <a:rPr lang="en-US" sz="1200">
                <a:latin typeface="Calibri"/>
                <a:ea typeface="Calibri"/>
                <a:cs typeface="Calibri"/>
              </a:rPr>
              <a:t>. </a:t>
            </a:r>
            <a:r>
              <a:rPr lang="en-US" sz="1200" err="1">
                <a:latin typeface="Calibri"/>
                <a:ea typeface="Calibri"/>
                <a:cs typeface="Calibri"/>
              </a:rPr>
              <a:t>Taaldominatie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wordt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sterker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bij</a:t>
            </a:r>
            <a:r>
              <a:rPr lang="en-US" sz="1200">
                <a:latin typeface="Calibri"/>
                <a:ea typeface="Calibri"/>
                <a:cs typeface="Calibri"/>
              </a:rPr>
              <a:t> het </a:t>
            </a:r>
            <a:r>
              <a:rPr lang="en-US" sz="1200" err="1">
                <a:latin typeface="Calibri"/>
                <a:ea typeface="Calibri"/>
                <a:cs typeface="Calibri"/>
              </a:rPr>
              <a:t>verouderen</a:t>
            </a:r>
            <a:r>
              <a:rPr lang="en-US" sz="1200">
                <a:latin typeface="Calibri"/>
                <a:ea typeface="Calibri"/>
                <a:cs typeface="Calibri"/>
              </a:rPr>
              <a:t>'. </a:t>
            </a:r>
            <a:r>
              <a:rPr lang="en-US" sz="1200" err="1">
                <a:latin typeface="Calibri"/>
                <a:ea typeface="Calibri"/>
                <a:cs typeface="Calibri"/>
              </a:rPr>
              <a:t>Faculteit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psychologie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en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pedagogische</a:t>
            </a:r>
            <a:r>
              <a:rPr lang="en-US" sz="1200">
                <a:latin typeface="Calibri"/>
                <a:ea typeface="Calibri"/>
                <a:cs typeface="Calibri"/>
              </a:rPr>
              <a:t> </a:t>
            </a:r>
            <a:r>
              <a:rPr lang="en-US" sz="1200" err="1">
                <a:latin typeface="Calibri"/>
                <a:ea typeface="Calibri"/>
                <a:cs typeface="Calibri"/>
              </a:rPr>
              <a:t>wetenschappen</a:t>
            </a:r>
            <a:r>
              <a:rPr lang="en-US" sz="1200">
                <a:latin typeface="Calibri"/>
                <a:ea typeface="Calibri"/>
                <a:cs typeface="Calibri"/>
              </a:rPr>
              <a:t>. pp. 6-8.</a:t>
            </a:r>
            <a:endParaRPr lang="nl-NL">
              <a:latin typeface="Century Gothic"/>
              <a:ea typeface="Calibri"/>
              <a:cs typeface="Arial"/>
            </a:endParaRPr>
          </a:p>
          <a:p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Holman, C. (2022). </a:t>
            </a:r>
            <a:r>
              <a:rPr lang="nl-NL" sz="1200" err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Theatre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 as a means </a:t>
            </a:r>
            <a:r>
              <a:rPr lang="nl-NL" sz="1200" err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for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 teaching a second </a:t>
            </a:r>
            <a:r>
              <a:rPr lang="nl-NL" sz="1200" err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language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. </a:t>
            </a:r>
            <a:r>
              <a:rPr lang="nl-NL" sz="1200" i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GATESOL Journal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, </a:t>
            </a:r>
            <a:r>
              <a:rPr lang="nl-NL" sz="1200" i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32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(2). 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  <a:hlinkClick r:id="rId2"/>
              </a:rPr>
              <a:t>https://doi.org/10.52242/gatesol.163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, pp. 14-16.</a:t>
            </a:r>
            <a:endParaRPr lang="nl-NL" sz="1200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r>
              <a:rPr lang="nl-NL" sz="12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Hossea</a:t>
            </a:r>
            <a:r>
              <a:rPr lang="nl-NL" sz="1200">
                <a:latin typeface="Calibri"/>
                <a:ea typeface="Calibri"/>
                <a:cs typeface="Arial"/>
              </a:rPr>
              <a:t>, Chr. (2022) Uitspraak, p. 263-295. In: </a:t>
            </a:r>
            <a:r>
              <a:rPr lang="nl-NL" sz="1200" err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Bossers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, B., Kuiken, F., &amp; Vermeer, A. (2010). Handboek Nederlands als tweede taal in het volwassenenonderwijs. In </a:t>
            </a:r>
            <a:r>
              <a:rPr lang="nl-NL" sz="1200" i="1" err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Coutinho</a:t>
            </a:r>
            <a:r>
              <a:rPr lang="nl-NL" sz="1200" i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sz="1200" i="1" err="1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eBooks</a:t>
            </a:r>
            <a:r>
              <a:rPr lang="nl-NL" sz="1200">
                <a:solidFill>
                  <a:srgbClr val="05103E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nl-NL" sz="1200">
              <a:latin typeface="Times New Roman"/>
              <a:ea typeface="Calibri"/>
              <a:cs typeface="Calibri"/>
            </a:endParaRPr>
          </a:p>
          <a:p>
            <a:r>
              <a:rPr lang="nl-NL" sz="1200" err="1">
                <a:latin typeface="Calibri"/>
                <a:ea typeface="Calibri"/>
                <a:cs typeface="Calibri"/>
              </a:rPr>
              <a:t>Jazvin</a:t>
            </a:r>
            <a:r>
              <a:rPr lang="nl-NL" sz="1200">
                <a:latin typeface="Calibri"/>
                <a:ea typeface="Calibri"/>
                <a:cs typeface="Calibri"/>
              </a:rPr>
              <a:t>, E. (2024) 'The Effect of </a:t>
            </a:r>
            <a:r>
              <a:rPr lang="nl-NL" sz="1200" err="1">
                <a:latin typeface="Calibri"/>
                <a:ea typeface="Calibri"/>
                <a:cs typeface="Calibri"/>
              </a:rPr>
              <a:t>music</a:t>
            </a:r>
            <a:r>
              <a:rPr lang="nl-NL" sz="1200">
                <a:latin typeface="Calibri"/>
                <a:ea typeface="Calibri"/>
                <a:cs typeface="Calibri"/>
              </a:rPr>
              <a:t> on </a:t>
            </a:r>
            <a:r>
              <a:rPr lang="nl-NL" sz="1200" err="1">
                <a:latin typeface="Calibri"/>
                <a:ea typeface="Calibri"/>
                <a:cs typeface="Calibri"/>
              </a:rPr>
              <a:t>the</a:t>
            </a:r>
            <a:r>
              <a:rPr lang="nl-NL" sz="1200">
                <a:latin typeface="Calibri"/>
                <a:ea typeface="Calibri"/>
                <a:cs typeface="Calibri"/>
              </a:rPr>
              <a:t> second </a:t>
            </a:r>
            <a:r>
              <a:rPr lang="nl-NL" sz="1200" err="1">
                <a:latin typeface="Calibri"/>
                <a:ea typeface="Calibri"/>
                <a:cs typeface="Calibri"/>
              </a:rPr>
              <a:t>language</a:t>
            </a:r>
            <a:r>
              <a:rPr lang="nl-NL" sz="1200">
                <a:latin typeface="Calibri"/>
                <a:ea typeface="Calibri"/>
                <a:cs typeface="Calibri"/>
              </a:rPr>
              <a:t> </a:t>
            </a:r>
            <a:r>
              <a:rPr lang="nl-NL" sz="1200" err="1">
                <a:latin typeface="Calibri"/>
                <a:ea typeface="Calibri"/>
                <a:cs typeface="Calibri"/>
              </a:rPr>
              <a:t>acquisition</a:t>
            </a:r>
            <a:r>
              <a:rPr lang="nl-NL" sz="1200">
                <a:latin typeface="Calibri"/>
                <a:ea typeface="Calibri"/>
                <a:cs typeface="Calibri"/>
              </a:rPr>
              <a:t> in English' . pp. 1-3, 7-15. </a:t>
            </a:r>
            <a:endParaRPr lang="nl-NL" sz="1200">
              <a:latin typeface="Calibri"/>
              <a:ea typeface="Calibri"/>
              <a:cs typeface="Arial"/>
            </a:endParaRPr>
          </a:p>
          <a:p>
            <a:r>
              <a:rPr lang="nl-NL" sz="1200">
                <a:latin typeface="Calibri"/>
                <a:ea typeface="Calibri"/>
                <a:cs typeface="Arial"/>
              </a:rPr>
              <a:t>Noordzij, A. (2019) Theater in de les: vergroot de spreekdurf met spelvormen uit de theatersport. </a:t>
            </a:r>
            <a:endParaRPr lang="nl-NL" sz="1200">
              <a:latin typeface="Calibri"/>
              <a:ea typeface="Calibri"/>
              <a:cs typeface="Calibri"/>
            </a:endParaRPr>
          </a:p>
          <a:p>
            <a:r>
              <a:rPr lang="en-US" sz="1200">
                <a:latin typeface="Calibri"/>
                <a:ea typeface="Calibri"/>
                <a:cs typeface="Calibri"/>
              </a:rPr>
              <a:t>Ohmann. R (1964) Generative Grammars and the Concept of Literary Style, WORD, 20:3, 423-439.</a:t>
            </a:r>
          </a:p>
          <a:p>
            <a:r>
              <a:rPr lang="nl-NL" sz="1200" err="1">
                <a:latin typeface="Calibri"/>
                <a:ea typeface="Calibri"/>
                <a:cs typeface="Arial"/>
              </a:rPr>
              <a:t>Schoenaerts</a:t>
            </a:r>
            <a:r>
              <a:rPr lang="nl-NL" sz="1200">
                <a:latin typeface="Calibri"/>
                <a:ea typeface="Calibri"/>
                <a:cs typeface="Arial"/>
              </a:rPr>
              <a:t>. P. (2022) Docent nt2 podcast: Waarom je gebruik moet maken van dramatische expressie: Geluisterd januari 2025. </a:t>
            </a:r>
          </a:p>
          <a:p>
            <a:r>
              <a:rPr lang="nl-NL" sz="1200">
                <a:latin typeface="Calibri"/>
                <a:ea typeface="Roboto"/>
                <a:cs typeface="Roboto"/>
              </a:rPr>
              <a:t> </a:t>
            </a:r>
            <a:r>
              <a:rPr lang="nl-NL" sz="1200" err="1">
                <a:latin typeface="Calibri"/>
                <a:ea typeface="Roboto"/>
                <a:cs typeface="Roboto"/>
              </a:rPr>
              <a:t>Zeromskaite</a:t>
            </a:r>
            <a:r>
              <a:rPr lang="nl-NL" sz="1200">
                <a:latin typeface="Calibri"/>
                <a:ea typeface="Roboto"/>
                <a:cs typeface="Roboto"/>
              </a:rPr>
              <a:t>, I. (2014). The </a:t>
            </a:r>
            <a:r>
              <a:rPr lang="nl-NL" sz="1200" err="1">
                <a:latin typeface="Calibri"/>
                <a:ea typeface="Roboto"/>
                <a:cs typeface="Roboto"/>
              </a:rPr>
              <a:t>potential</a:t>
            </a:r>
            <a:r>
              <a:rPr lang="nl-NL" sz="1200">
                <a:latin typeface="Calibri"/>
                <a:ea typeface="Roboto"/>
                <a:cs typeface="Roboto"/>
              </a:rPr>
              <a:t> </a:t>
            </a:r>
            <a:r>
              <a:rPr lang="nl-NL" sz="1200" err="1">
                <a:latin typeface="Calibri"/>
                <a:ea typeface="Roboto"/>
                <a:cs typeface="Roboto"/>
              </a:rPr>
              <a:t>role</a:t>
            </a:r>
            <a:r>
              <a:rPr lang="nl-NL" sz="1200">
                <a:latin typeface="Calibri"/>
                <a:ea typeface="Roboto"/>
                <a:cs typeface="Roboto"/>
              </a:rPr>
              <a:t> of </a:t>
            </a:r>
            <a:r>
              <a:rPr lang="nl-NL" sz="1200" err="1">
                <a:latin typeface="Calibri"/>
                <a:ea typeface="Roboto"/>
                <a:cs typeface="Roboto"/>
              </a:rPr>
              <a:t>music</a:t>
            </a:r>
            <a:r>
              <a:rPr lang="nl-NL" sz="1200">
                <a:latin typeface="Calibri"/>
                <a:ea typeface="Roboto"/>
                <a:cs typeface="Roboto"/>
              </a:rPr>
              <a:t> in second </a:t>
            </a:r>
            <a:r>
              <a:rPr lang="nl-NL" sz="1200" err="1">
                <a:latin typeface="Calibri"/>
                <a:ea typeface="Roboto"/>
                <a:cs typeface="Roboto"/>
              </a:rPr>
              <a:t>language</a:t>
            </a:r>
            <a:r>
              <a:rPr lang="nl-NL" sz="1200">
                <a:latin typeface="Calibri"/>
                <a:ea typeface="Roboto"/>
                <a:cs typeface="Roboto"/>
              </a:rPr>
              <a:t> </a:t>
            </a:r>
            <a:r>
              <a:rPr lang="nl-NL" sz="1200" err="1">
                <a:latin typeface="Calibri"/>
                <a:ea typeface="Roboto"/>
                <a:cs typeface="Roboto"/>
              </a:rPr>
              <a:t>learning</a:t>
            </a:r>
            <a:r>
              <a:rPr lang="nl-NL" sz="1200">
                <a:latin typeface="Calibri"/>
                <a:ea typeface="Roboto"/>
                <a:cs typeface="Roboto"/>
              </a:rPr>
              <a:t>: A review </a:t>
            </a:r>
            <a:r>
              <a:rPr lang="nl-NL" sz="1200" err="1">
                <a:latin typeface="Calibri"/>
                <a:ea typeface="Roboto"/>
                <a:cs typeface="Roboto"/>
              </a:rPr>
              <a:t>article</a:t>
            </a:r>
            <a:r>
              <a:rPr lang="nl-NL" sz="1200">
                <a:latin typeface="Calibri"/>
                <a:ea typeface="Roboto"/>
                <a:cs typeface="Roboto"/>
              </a:rPr>
              <a:t>. </a:t>
            </a:r>
            <a:r>
              <a:rPr lang="nl-NL" sz="1200" i="1">
                <a:latin typeface="Calibri"/>
                <a:ea typeface="Roboto"/>
                <a:cs typeface="Roboto"/>
              </a:rPr>
              <a:t>Journal of European </a:t>
            </a:r>
            <a:r>
              <a:rPr lang="nl-NL" sz="1200" i="1" err="1">
                <a:latin typeface="Calibri"/>
                <a:ea typeface="Roboto"/>
                <a:cs typeface="Roboto"/>
              </a:rPr>
              <a:t>Psychology</a:t>
            </a:r>
            <a:r>
              <a:rPr lang="nl-NL" sz="1200" i="1">
                <a:latin typeface="Calibri"/>
                <a:ea typeface="Roboto"/>
                <a:cs typeface="Roboto"/>
              </a:rPr>
              <a:t> </a:t>
            </a:r>
            <a:r>
              <a:rPr lang="nl-NL" sz="1200" i="1" err="1">
                <a:latin typeface="Calibri"/>
                <a:ea typeface="Roboto"/>
                <a:cs typeface="Roboto"/>
              </a:rPr>
              <a:t>Students</a:t>
            </a:r>
            <a:r>
              <a:rPr lang="nl-NL" sz="1200">
                <a:latin typeface="Calibri"/>
                <a:ea typeface="Roboto"/>
                <a:cs typeface="Roboto"/>
              </a:rPr>
              <a:t>, 5(3), 78–88. </a:t>
            </a:r>
            <a:endParaRPr lang="en-US" sz="1200">
              <a:latin typeface="Calibri"/>
              <a:ea typeface="Roboto"/>
              <a:cs typeface="Roboto"/>
            </a:endParaRPr>
          </a:p>
          <a:p>
            <a:r>
              <a:rPr lang="nl-NL" sz="1200">
                <a:latin typeface="Calibri"/>
                <a:ea typeface="Calibri"/>
                <a:cs typeface="Calibri"/>
                <a:hlinkClick r:id="rId3"/>
              </a:rPr>
              <a:t>https://www.youtube.com/watch?v=YUKujneiSs8</a:t>
            </a:r>
            <a:r>
              <a:rPr lang="nl-NL" sz="1200">
                <a:latin typeface="Calibri"/>
                <a:ea typeface="Calibri"/>
                <a:cs typeface="Calibri"/>
              </a:rPr>
              <a:t>: Bekeken op 06-01-2025.</a:t>
            </a:r>
          </a:p>
          <a:p>
            <a:endParaRPr lang="en-US" sz="12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5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DD190-A61C-E02C-A9C9-912EC474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Reflectie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19516-CC97-C227-4978-CB49B27A8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/>
              <a:t>Welke vier kleuren hebben we geleerd?</a:t>
            </a:r>
          </a:p>
          <a:p>
            <a:r>
              <a:rPr lang="nl-NL" sz="2000"/>
              <a:t>Zijn er andere woorden die je impliciet geleerd hebt?</a:t>
            </a:r>
          </a:p>
          <a:p>
            <a:r>
              <a:rPr lang="nl-NL" sz="2000"/>
              <a:t>Hoe heb je de creatieve werkvormen ervaren? Wat deed het met je? </a:t>
            </a:r>
            <a:endParaRPr lang="nl-NL"/>
          </a:p>
          <a:p>
            <a:r>
              <a:rPr lang="nl-NL" sz="2000"/>
              <a:t>Denken jullie dat muziek en rollenspel kunnen bijdragen aan betekenisvolle taalverwerving?</a:t>
            </a:r>
          </a:p>
          <a:p>
            <a:r>
              <a:rPr lang="nl-NL" sz="2000"/>
              <a:t>Wie gaat het gebruiken in de les?</a:t>
            </a:r>
            <a:endParaRPr lang="nl-NL"/>
          </a:p>
          <a:p>
            <a:r>
              <a:rPr lang="nl-NL" sz="2000"/>
              <a:t>Taalriedels</a:t>
            </a:r>
          </a:p>
          <a:p>
            <a:r>
              <a:rPr lang="nl-NL" sz="2000">
                <a:hlinkClick r:id="rId2"/>
              </a:rPr>
              <a:t>www.nedles.nl</a:t>
            </a:r>
          </a:p>
          <a:p>
            <a:r>
              <a:rPr lang="nl-NL" sz="2000"/>
              <a:t>Nt2.taalmenu.nl </a:t>
            </a: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  <a:p>
            <a:endParaRPr lang="nl-NL" sz="200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4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EAE46-95AC-229C-3A69-930533A9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weet je nu?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1BC712-F8D9-9DAD-F0E7-513E0A22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/>
              <a:t>Taal correleert met muziek in de hersenen: Beiden zijn auditief en hiërarchisch gestructureerd in de tijd. Het verbetert besef van vorm, woordenschat, luisteren en uitspraak. </a:t>
            </a:r>
          </a:p>
          <a:p>
            <a:r>
              <a:rPr lang="nl-NL"/>
              <a:t>Muziek en drama bevorderen een veilige sfeer in de les en bieden een plezierige, actieve manier van leren en herhalen. </a:t>
            </a:r>
          </a:p>
          <a:p>
            <a:r>
              <a:rPr lang="nl-NL"/>
              <a:t>Beiden kunnen ingezet worden voor persoonlijke groei in de tweede taal en cultuur. 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18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E729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99375A-CF9B-3AD1-A5EC-FF5060CC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nl-NL"/>
              <a:t>Zingen maar!</a:t>
            </a:r>
          </a:p>
        </p:txBody>
      </p:sp>
      <p:pic>
        <p:nvPicPr>
          <p:cNvPr id="21" name="Graphic 20" descr="Music Notes">
            <a:extLst>
              <a:ext uri="{FF2B5EF4-FFF2-40B4-BE49-F238E27FC236}">
                <a16:creationId xmlns:a16="http://schemas.microsoft.com/office/drawing/2014/main" id="{936EEB94-7B59-1E36-811B-4DA48B2F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C2970-1A52-B5FE-B8CA-CFA41E7B5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400"/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79451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301E9-ACAF-E95D-A120-748C95B8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Creativiteit in de NT 2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F846-BA89-C742-3168-47F955F7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r>
              <a:rPr lang="nl-NL" dirty="0"/>
              <a:t>Poëzie, drama, en muziek. </a:t>
            </a:r>
          </a:p>
          <a:p>
            <a:r>
              <a:rPr lang="nl-NL" dirty="0"/>
              <a:t>Vandaag gaan we dieper in op het gebruik van muziek en drama.</a:t>
            </a:r>
          </a:p>
          <a:p>
            <a:r>
              <a:rPr lang="nl-NL" dirty="0"/>
              <a:t>Leuk en interessant.</a:t>
            </a:r>
          </a:p>
          <a:p>
            <a:r>
              <a:rPr lang="nl-NL" dirty="0"/>
              <a:t>Betekenisvolle en diepe taalverwerving.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37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E1CED-61B0-6D24-E40B-A78D534C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Voordelen van creatieve werkvormen in het taalverwervingsproces.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67CE4-95B6-B654-CD86-912B1DAAF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Meer plezier in de les.</a:t>
            </a:r>
          </a:p>
          <a:p>
            <a:r>
              <a:rPr lang="nl-NL" dirty="0"/>
              <a:t>Motivatie.</a:t>
            </a:r>
          </a:p>
          <a:p>
            <a:r>
              <a:rPr lang="nl-NL" dirty="0"/>
              <a:t>Veilige sfeer.</a:t>
            </a:r>
          </a:p>
          <a:p>
            <a:r>
              <a:rPr lang="nl-NL" dirty="0"/>
              <a:t>Stof beklijft beter. </a:t>
            </a:r>
          </a:p>
          <a:p>
            <a:r>
              <a:rPr lang="nl-NL" dirty="0"/>
              <a:t>Het leerproces versnelt en wordt effectiever.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9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handschrift, envelop&#10;&#10;Automatisch gegenereerde beschrijving">
            <a:extLst>
              <a:ext uri="{FF2B5EF4-FFF2-40B4-BE49-F238E27FC236}">
                <a16:creationId xmlns:a16="http://schemas.microsoft.com/office/drawing/2014/main" id="{F2D5B7C5-31A1-A499-8CB0-78C849513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292267" y="-1193931"/>
            <a:ext cx="6749047" cy="9234902"/>
          </a:xfrm>
        </p:spPr>
      </p:pic>
    </p:spTree>
    <p:extLst>
      <p:ext uri="{BB962C8B-B14F-4D97-AF65-F5344CB8AC3E}">
        <p14:creationId xmlns:p14="http://schemas.microsoft.com/office/powerpoint/2010/main" val="19907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838835-FD1E-2080-FDB9-6D32581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4810947" cy="1800526"/>
          </a:xfrm>
        </p:spPr>
        <p:txBody>
          <a:bodyPr>
            <a:normAutofit fontScale="90000"/>
          </a:bodyPr>
          <a:lstStyle/>
          <a:p>
            <a:r>
              <a:rPr lang="nl-NL"/>
              <a:t>Overeenkomsten tussen muziek en taal: Structuur en Creativiteit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FAE1D-A8C4-E7CA-FD8F-53EA3E8D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700"/>
              <a:t>Geluid (auditieve systeem):</a:t>
            </a:r>
          </a:p>
          <a:p>
            <a:pPr>
              <a:lnSpc>
                <a:spcPct val="90000"/>
              </a:lnSpc>
            </a:pPr>
            <a:r>
              <a:rPr lang="nl-NL" sz="1700"/>
              <a:t>Frequentie</a:t>
            </a:r>
          </a:p>
          <a:p>
            <a:pPr>
              <a:lnSpc>
                <a:spcPct val="90000"/>
              </a:lnSpc>
            </a:pPr>
            <a:r>
              <a:rPr lang="nl-NL" sz="1700"/>
              <a:t>Duur/ Ritme</a:t>
            </a:r>
          </a:p>
          <a:p>
            <a:pPr>
              <a:lnSpc>
                <a:spcPct val="90000"/>
              </a:lnSpc>
            </a:pPr>
            <a:r>
              <a:rPr lang="nl-NL" sz="1700"/>
              <a:t>Intensiteit</a:t>
            </a:r>
          </a:p>
          <a:p>
            <a:pPr>
              <a:lnSpc>
                <a:spcPct val="90000"/>
              </a:lnSpc>
            </a:pPr>
            <a:r>
              <a:rPr lang="nl-NL" sz="1700"/>
              <a:t>Timbre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700"/>
              <a:t>Tijd en structuur:</a:t>
            </a:r>
          </a:p>
          <a:p>
            <a:pPr>
              <a:lnSpc>
                <a:spcPct val="90000"/>
              </a:lnSpc>
            </a:pPr>
            <a:r>
              <a:rPr lang="nl-NL" sz="1700"/>
              <a:t>Hiërarchisch gestructureerd en gearrangeerd in de tijd. </a:t>
            </a:r>
          </a:p>
          <a:p>
            <a:pPr>
              <a:lnSpc>
                <a:spcPct val="90000"/>
              </a:lnSpc>
            </a:pPr>
            <a:r>
              <a:rPr lang="nl-NL" sz="1700"/>
              <a:t>Voorspelbaarheid en dezelfde error bij 'fouten'.</a:t>
            </a:r>
            <a:endParaRPr lang="nl-NL">
              <a:cs typeface="Segoe UI"/>
            </a:endParaRPr>
          </a:p>
          <a:p>
            <a:pPr>
              <a:lnSpc>
                <a:spcPct val="90000"/>
              </a:lnSpc>
            </a:pPr>
            <a:r>
              <a:rPr lang="nl-NL" sz="1700"/>
              <a:t>Verwerking in het brein (</a:t>
            </a:r>
            <a:r>
              <a:rPr lang="nl-NL" sz="1100" err="1">
                <a:solidFill>
                  <a:srgbClr val="242424"/>
                </a:solidFill>
                <a:latin typeface="Segoe UI"/>
                <a:cs typeface="Segoe UI"/>
              </a:rPr>
              <a:t>Patel</a:t>
            </a:r>
            <a:r>
              <a:rPr lang="nl-NL" sz="1100">
                <a:solidFill>
                  <a:srgbClr val="242424"/>
                </a:solidFill>
                <a:latin typeface="Segoe UI"/>
                <a:cs typeface="Segoe UI"/>
              </a:rPr>
              <a:t>, A.D. (2008)</a:t>
            </a:r>
            <a:r>
              <a:rPr lang="nl-NL" sz="1700">
                <a:solidFill>
                  <a:srgbClr val="242424"/>
                </a:solidFill>
                <a:latin typeface="Segoe UI"/>
                <a:cs typeface="Segoe UI"/>
              </a:rPr>
              <a:t>)</a:t>
            </a:r>
            <a:endParaRPr lang="nl-NL">
              <a:solidFill>
                <a:srgbClr val="000000"/>
              </a:solidFill>
              <a:latin typeface="Century Gothic"/>
              <a:cs typeface="Segoe UI"/>
            </a:endParaRPr>
          </a:p>
          <a:p>
            <a:pPr>
              <a:lnSpc>
                <a:spcPct val="90000"/>
              </a:lnSpc>
            </a:pPr>
            <a:endParaRPr lang="nl-NL" sz="1700"/>
          </a:p>
        </p:txBody>
      </p:sp>
      <p:pic>
        <p:nvPicPr>
          <p:cNvPr id="5" name="Picture 4" descr="Twee vellen bladmuziek gevouwen in de vorm van een hart">
            <a:extLst>
              <a:ext uri="{FF2B5EF4-FFF2-40B4-BE49-F238E27FC236}">
                <a16:creationId xmlns:a16="http://schemas.microsoft.com/office/drawing/2014/main" id="{BAAFB0ED-CA6C-E537-97B2-551E7A3C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92" r="4584" b="-3"/>
          <a:stretch/>
        </p:blipFill>
        <p:spPr>
          <a:xfrm>
            <a:off x="6800986" y="1261329"/>
            <a:ext cx="4747547" cy="43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A0AF28-4966-F62B-145A-B1117AF0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 fontScale="90000"/>
          </a:bodyPr>
          <a:lstStyle/>
          <a:p>
            <a:r>
              <a:rPr lang="nl-NL" sz="3400"/>
              <a:t>Eerst was er muziek, daarna was er taal..........?</a:t>
            </a:r>
            <a:br>
              <a:rPr lang="nl-NL" sz="3400"/>
            </a:br>
            <a:r>
              <a:rPr lang="nl-NL" sz="3400"/>
              <a:t>T1.......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1ACB1-66B0-7318-4FBD-AE62C93C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nl-NL" sz="2000"/>
          </a:p>
          <a:p>
            <a:r>
              <a:rPr lang="nl-NL" sz="2000"/>
              <a:t>Elasticiteit: Auditieve systeem(</a:t>
            </a:r>
            <a:r>
              <a:rPr lang="nl-NL" sz="2000" err="1"/>
              <a:t>Patel</a:t>
            </a:r>
            <a:r>
              <a:rPr lang="nl-NL" sz="2000"/>
              <a:t> 2008, 2013).</a:t>
            </a:r>
            <a:endParaRPr lang="nl-NL"/>
          </a:p>
          <a:p>
            <a:r>
              <a:rPr lang="nl-NL" sz="2000"/>
              <a:t>Fonologie (</a:t>
            </a:r>
            <a:r>
              <a:rPr lang="nl-NL" sz="2000" err="1"/>
              <a:t>Sleve&amp;Miyake</a:t>
            </a:r>
            <a:r>
              <a:rPr lang="nl-NL" sz="2000"/>
              <a:t> 2016).</a:t>
            </a:r>
            <a:endParaRPr lang="nl-NL" sz="1400">
              <a:latin typeface="Century Gothic"/>
              <a:cs typeface="Times New Roman"/>
            </a:endParaRPr>
          </a:p>
          <a:p>
            <a:r>
              <a:rPr lang="nl-NL" sz="2000"/>
              <a:t>Syntax (</a:t>
            </a:r>
            <a:r>
              <a:rPr lang="nl-NL" sz="2000" err="1"/>
              <a:t>Jentschke&amp;Koelch</a:t>
            </a:r>
            <a:r>
              <a:rPr lang="nl-NL" sz="2000"/>
              <a:t> 2009).</a:t>
            </a:r>
            <a:endParaRPr lang="nl-NL"/>
          </a:p>
          <a:p>
            <a:r>
              <a:rPr lang="nl-NL" sz="2000"/>
              <a:t>Woordsegmentatie (</a:t>
            </a:r>
            <a:r>
              <a:rPr lang="nl-NL" sz="2000" err="1"/>
              <a:t>Francois</a:t>
            </a:r>
            <a:r>
              <a:rPr lang="nl-NL" sz="2000"/>
              <a:t>, </a:t>
            </a:r>
            <a:r>
              <a:rPr lang="nl-NL" sz="2000" err="1"/>
              <a:t>Chobert</a:t>
            </a:r>
            <a:r>
              <a:rPr lang="nl-NL" sz="2000"/>
              <a:t>, </a:t>
            </a:r>
            <a:r>
              <a:rPr lang="nl-NL" sz="2000" err="1"/>
              <a:t>Besson</a:t>
            </a:r>
            <a:r>
              <a:rPr lang="nl-NL" sz="2000"/>
              <a:t> &amp; </a:t>
            </a:r>
            <a:r>
              <a:rPr lang="nl-NL" sz="2000" err="1"/>
              <a:t>Schön</a:t>
            </a:r>
            <a:r>
              <a:rPr lang="nl-NL" sz="2000"/>
              <a:t> 2012).</a:t>
            </a:r>
          </a:p>
          <a:p>
            <a:endParaRPr lang="nl-NL" sz="2000"/>
          </a:p>
          <a:p>
            <a:r>
              <a:rPr lang="nl-NL" sz="2000" i="1"/>
              <a:t>'Music </a:t>
            </a:r>
            <a:r>
              <a:rPr lang="nl-NL" sz="2000" i="1" err="1"/>
              <a:t>inspires</a:t>
            </a:r>
            <a:r>
              <a:rPr lang="nl-NL" sz="2000" i="1"/>
              <a:t> </a:t>
            </a:r>
            <a:r>
              <a:rPr lang="nl-NL" sz="2000" i="1" err="1"/>
              <a:t>language</a:t>
            </a:r>
            <a:r>
              <a:rPr lang="nl-NL" sz="2000" i="1"/>
              <a:t>, </a:t>
            </a:r>
            <a:r>
              <a:rPr lang="nl-NL" sz="2000" i="1" err="1"/>
              <a:t>and</a:t>
            </a:r>
            <a:r>
              <a:rPr lang="nl-NL" sz="2000" i="1"/>
              <a:t> </a:t>
            </a:r>
            <a:r>
              <a:rPr lang="nl-NL" sz="2000" i="1" err="1"/>
              <a:t>language</a:t>
            </a:r>
            <a:r>
              <a:rPr lang="nl-NL" sz="2000" i="1"/>
              <a:t> </a:t>
            </a:r>
            <a:r>
              <a:rPr lang="nl-NL" sz="2000" i="1" err="1"/>
              <a:t>enlivens</a:t>
            </a:r>
            <a:r>
              <a:rPr lang="nl-NL" sz="2000" i="1"/>
              <a:t> </a:t>
            </a:r>
            <a:r>
              <a:rPr lang="nl-NL" sz="2000" i="1" err="1"/>
              <a:t>music</a:t>
            </a:r>
            <a:r>
              <a:rPr lang="nl-NL" sz="2000" i="1"/>
              <a:t>' (</a:t>
            </a:r>
            <a:r>
              <a:rPr lang="nl-NL" sz="2000" i="1" err="1"/>
              <a:t>Patel</a:t>
            </a:r>
            <a:r>
              <a:rPr lang="nl-NL" sz="2000" i="1"/>
              <a:t>).</a:t>
            </a:r>
            <a:endParaRPr lang="nl-NL" sz="2000"/>
          </a:p>
          <a:p>
            <a:r>
              <a:rPr lang="nl-NL" sz="2000" i="1"/>
              <a:t>Wat moet ik daar nou mee voor mijn T2?</a:t>
            </a:r>
          </a:p>
          <a:p>
            <a:endParaRPr lang="nl-NL" sz="2000"/>
          </a:p>
        </p:txBody>
      </p:sp>
      <p:pic>
        <p:nvPicPr>
          <p:cNvPr id="5" name="Picture 4" descr="Close-up van een g-sleutel op bladmuziek">
            <a:extLst>
              <a:ext uri="{FF2B5EF4-FFF2-40B4-BE49-F238E27FC236}">
                <a16:creationId xmlns:a16="http://schemas.microsoft.com/office/drawing/2014/main" id="{8F778AAA-A84A-2FED-709E-31CE9CB5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89" r="1795" b="4"/>
          <a:stretch/>
        </p:blipFill>
        <p:spPr>
          <a:xfrm>
            <a:off x="6800986" y="1264580"/>
            <a:ext cx="4747547" cy="43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3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E729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62DF5-0762-7BE0-0F70-855CD3A2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nl-NL"/>
              <a:t>Werkgeheugen en impliciet leren</a:t>
            </a:r>
          </a:p>
        </p:txBody>
      </p:sp>
      <p:pic>
        <p:nvPicPr>
          <p:cNvPr id="7" name="Graphic 6" descr="Dansen">
            <a:extLst>
              <a:ext uri="{FF2B5EF4-FFF2-40B4-BE49-F238E27FC236}">
                <a16:creationId xmlns:a16="http://schemas.microsoft.com/office/drawing/2014/main" id="{2C2655A6-23B9-071F-3586-C720FB244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92875-6156-3890-E2CB-0B5B7103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Ritme en herhalende structuur in liedjes zorgen voor: Onthouden van woorden, horen en begrijpen van woordsegmentatie, betere uitspraak en 'gevoel' voor vorm</a:t>
            </a:r>
          </a:p>
          <a:p>
            <a:r>
              <a:rPr lang="nl-NL" sz="2400"/>
              <a:t>Het is belangrijk dat liedjes nauwkeurig worden geselecteerd: Culturele gevoeligheid en persoonlijke belevingswereld van de cursisten. </a:t>
            </a:r>
          </a:p>
        </p:txBody>
      </p:sp>
    </p:spTree>
    <p:extLst>
      <p:ext uri="{BB962C8B-B14F-4D97-AF65-F5344CB8AC3E}">
        <p14:creationId xmlns:p14="http://schemas.microsoft.com/office/powerpoint/2010/main" val="88460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E7294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E1520F-8DD6-7BA7-F19E-FF966B79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nl-NL"/>
              <a:t>Voordelen van zingen in de NT2 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4EDDE-0429-9444-5067-6409F627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000"/>
              <a:t>Beiden hersenhelften zijn betrokken</a:t>
            </a:r>
          </a:p>
          <a:p>
            <a:r>
              <a:rPr lang="nl-NL" sz="2000"/>
              <a:t>Makkelijkere memorisatie</a:t>
            </a:r>
          </a:p>
          <a:p>
            <a:r>
              <a:rPr lang="nl-NL" sz="2000"/>
              <a:t>Plezier, verbinding, veilig.</a:t>
            </a:r>
          </a:p>
          <a:p>
            <a:r>
              <a:rPr lang="nl-NL" sz="2000"/>
              <a:t>Herhaling</a:t>
            </a:r>
          </a:p>
          <a:p>
            <a:r>
              <a:rPr lang="nl-NL" sz="2000"/>
              <a:t>Uitspraak </a:t>
            </a:r>
          </a:p>
          <a:p>
            <a:r>
              <a:rPr lang="nl-NL" sz="2000"/>
              <a:t>Betrokkenheid (groep en andere cultuur)</a:t>
            </a:r>
          </a:p>
          <a:p>
            <a:r>
              <a:rPr lang="nl-NL" sz="2000"/>
              <a:t>Energizer</a:t>
            </a:r>
          </a:p>
        </p:txBody>
      </p:sp>
    </p:spTree>
    <p:extLst>
      <p:ext uri="{BB962C8B-B14F-4D97-AF65-F5344CB8AC3E}">
        <p14:creationId xmlns:p14="http://schemas.microsoft.com/office/powerpoint/2010/main" val="245074940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B24"/>
      </a:dk2>
      <a:lt2>
        <a:srgbClr val="E2E8E7"/>
      </a:lt2>
      <a:accent1>
        <a:srgbClr val="E7294D"/>
      </a:accent1>
      <a:accent2>
        <a:srgbClr val="D54217"/>
      </a:accent2>
      <a:accent3>
        <a:srgbClr val="D79826"/>
      </a:accent3>
      <a:accent4>
        <a:srgbClr val="A1AB13"/>
      </a:accent4>
      <a:accent5>
        <a:srgbClr val="6EB520"/>
      </a:accent5>
      <a:accent6>
        <a:srgbClr val="26BD15"/>
      </a:accent6>
      <a:hlink>
        <a:srgbClr val="31938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16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BrushVTI</vt:lpstr>
      <vt:lpstr>Creatieve werkvormen in de NT2 les</vt:lpstr>
      <vt:lpstr>Zingen maar!</vt:lpstr>
      <vt:lpstr>Creativiteit in de NT 2 les</vt:lpstr>
      <vt:lpstr>Voordelen van creatieve werkvormen in het taalverwervingsproces. </vt:lpstr>
      <vt:lpstr>PowerPoint-presentatie</vt:lpstr>
      <vt:lpstr>Overeenkomsten tussen muziek en taal: Structuur en Creativiteit</vt:lpstr>
      <vt:lpstr>Eerst was er muziek, daarna was er taal..........? T1.......</vt:lpstr>
      <vt:lpstr>Werkgeheugen en impliciet leren</vt:lpstr>
      <vt:lpstr>Voordelen van zingen in de NT2 klas</vt:lpstr>
      <vt:lpstr>Drama</vt:lpstr>
      <vt:lpstr>Theater, drama of rollenspel?</vt:lpstr>
      <vt:lpstr>Voordelen drama in de les</vt:lpstr>
      <vt:lpstr>Voorbeelden drama in de les</vt:lpstr>
      <vt:lpstr>Bronnen</vt:lpstr>
      <vt:lpstr>Reflectie</vt:lpstr>
      <vt:lpstr>Wat weet je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</cp:revision>
  <dcterms:created xsi:type="dcterms:W3CDTF">2025-01-03T15:36:36Z</dcterms:created>
  <dcterms:modified xsi:type="dcterms:W3CDTF">2025-03-28T15:00:20Z</dcterms:modified>
</cp:coreProperties>
</file>